
<file path=[Content_Types].xml><?xml version="1.0" encoding="utf-8"?>
<Types xmlns="http://schemas.openxmlformats.org/package/2006/content-types">
  <Default ContentType="image/jpeg" Extension="jpg"/>
  <Default ContentType="application/vnd.openxmlformats-package.relationships+xml" Extension="rels"/>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1.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 name="Shape 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0" name="Shape 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SzPct val="100000"/>
              <a:buNone/>
              <a:defRPr sz="1800"/>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 Id="rId3" Type="http://schemas.openxmlformats.org/officeDocument/2006/relationships/image" Target="../media/image0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youtube.com/watch?v=lGhTCPzMHvY" TargetMode="External"/><Relationship Id="rId3" Type="http://schemas.openxmlformats.org/officeDocument/2006/relationships/hyperlink" Target="https://www.youtube.com/watch?v=U6K-F9Bjl8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ielc.libguides.com/content.php?pid=658823&amp;sid=5456881" TargetMode="External"/><Relationship Id="rId3" Type="http://schemas.openxmlformats.org/officeDocument/2006/relationships/hyperlink" Target="http://www.speedofanimals.com/animals/cheetah?g=t" TargetMode="External"/><Relationship Id="rId6" Type="http://schemas.openxmlformats.org/officeDocument/2006/relationships/hyperlink" Target="http://bigcatrescue.org/cheetah-facts/" TargetMode="External"/><Relationship Id="rId5" Type="http://schemas.openxmlformats.org/officeDocument/2006/relationships/hyperlink" Target="http://cheetah.org/about-the-cheetah/" TargetMode="External"/><Relationship Id="rId7" Type="http://schemas.openxmlformats.org/officeDocument/2006/relationships/hyperlink" Target="http://www.conservationinstitute.org/cheetah-fac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 Id="rId3" Type="http://schemas.openxmlformats.org/officeDocument/2006/relationships/image" Target="../media/image0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04.jpg"/><Relationship Id="rId3" Type="http://schemas.openxmlformats.org/officeDocument/2006/relationships/image" Target="../media/image0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 Id="rId3" Type="http://schemas.openxmlformats.org/officeDocument/2006/relationships/image" Target="../media/image0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3" Type="http://schemas.openxmlformats.org/officeDocument/2006/relationships/image" Target="../media/image0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07.jpg"/><Relationship Id="rId3" Type="http://schemas.openxmlformats.org/officeDocument/2006/relationships/image" Target="../media/image0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00.jpg"/><Relationship Id="rId3" Type="http://schemas.openxmlformats.org/officeDocument/2006/relationships/image" Target="../media/image0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pic>
        <p:nvPicPr>
          <p:cNvPr id="30" name="Shape 30"/>
          <p:cNvPicPr preferRelativeResize="0"/>
          <p:nvPr/>
        </p:nvPicPr>
        <p:blipFill>
          <a:blip r:embed="rId3">
            <a:alphaModFix/>
          </a:blip>
          <a:stretch>
            <a:fillRect/>
          </a:stretch>
        </p:blipFill>
        <p:spPr>
          <a:xfrm>
            <a:off x="1627125" y="349475"/>
            <a:ext cx="6017097" cy="3451452"/>
          </a:xfrm>
          <a:prstGeom prst="rect">
            <a:avLst/>
          </a:prstGeom>
          <a:noFill/>
          <a:ln>
            <a:noFill/>
          </a:ln>
        </p:spPr>
      </p:pic>
      <p:sp>
        <p:nvSpPr>
          <p:cNvPr id="31" name="Shape 31"/>
          <p:cNvSpPr txBox="1"/>
          <p:nvPr/>
        </p:nvSpPr>
        <p:spPr>
          <a:xfrm>
            <a:off x="1627125" y="3789375"/>
            <a:ext cx="6017100" cy="862800"/>
          </a:xfrm>
          <a:prstGeom prst="rect">
            <a:avLst/>
          </a:prstGeom>
          <a:noFill/>
          <a:ln>
            <a:noFill/>
          </a:ln>
        </p:spPr>
        <p:txBody>
          <a:bodyPr anchorCtr="0" anchor="t" bIns="91425" lIns="91425" rIns="91425" tIns="91425">
            <a:noAutofit/>
          </a:bodyPr>
          <a:lstStyle/>
          <a:p>
            <a:pPr rtl="0" algn="ctr">
              <a:spcBef>
                <a:spcPts val="0"/>
              </a:spcBef>
              <a:buNone/>
            </a:pPr>
            <a:r>
              <a:rPr lang="en" sz="2400">
                <a:solidFill>
                  <a:schemeClr val="accent5"/>
                </a:solidFill>
              </a:rPr>
              <a:t>Acinonyx jubatus</a:t>
            </a:r>
          </a:p>
          <a:p>
            <a:pPr algn="ctr">
              <a:spcBef>
                <a:spcPts val="0"/>
              </a:spcBef>
              <a:buNone/>
            </a:pPr>
            <a:r>
              <a:rPr lang="en" sz="2400">
                <a:solidFill>
                  <a:schemeClr val="lt2"/>
                </a:solidFill>
              </a:rPr>
              <a:t>(Cheetah)</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u="sng">
                <a:solidFill>
                  <a:schemeClr val="accent5"/>
                </a:solidFill>
              </a:rPr>
              <a:t>Videos</a:t>
            </a:r>
          </a:p>
        </p:txBody>
      </p:sp>
      <p:sp>
        <p:nvSpPr>
          <p:cNvPr id="94" name="Shape 94"/>
          <p:cNvSpPr txBox="1"/>
          <p:nvPr/>
        </p:nvSpPr>
        <p:spPr>
          <a:xfrm>
            <a:off x="622450" y="1168475"/>
            <a:ext cx="8064300" cy="3407099"/>
          </a:xfrm>
          <a:prstGeom prst="rect">
            <a:avLst/>
          </a:prstGeom>
          <a:noFill/>
          <a:ln>
            <a:noFill/>
          </a:ln>
        </p:spPr>
        <p:txBody>
          <a:bodyPr anchorCtr="0" anchor="t" bIns="91425" lIns="91425" rIns="91425" tIns="91425">
            <a:noAutofit/>
          </a:bodyPr>
          <a:lstStyle/>
          <a:p>
            <a:pPr rtl="0" algn="ctr">
              <a:spcBef>
                <a:spcPts val="0"/>
              </a:spcBef>
              <a:buNone/>
            </a:pPr>
            <a:r>
              <a:rPr lang="en" u="sng">
                <a:solidFill>
                  <a:schemeClr val="hlink"/>
                </a:solidFill>
                <a:hlinkClick r:id="rId3"/>
              </a:rPr>
              <a:t>https://www.youtube.com/watch?v=U6K-F9Bjl8s</a:t>
            </a:r>
          </a:p>
          <a:p>
            <a:pPr rtl="0" algn="ctr">
              <a:spcBef>
                <a:spcPts val="0"/>
              </a:spcBef>
              <a:buNone/>
            </a:pPr>
            <a:r>
              <a:t/>
            </a:r>
            <a:endParaRPr/>
          </a:p>
          <a:p>
            <a:pPr rtl="0" algn="ctr">
              <a:spcBef>
                <a:spcPts val="0"/>
              </a:spcBef>
              <a:buNone/>
            </a:pPr>
            <a:r>
              <a:rPr lang="en" u="sng">
                <a:solidFill>
                  <a:schemeClr val="hlink"/>
                </a:solidFill>
                <a:hlinkClick r:id="rId4"/>
              </a:rPr>
              <a:t>https://www.youtube.com/watch?v=lGhTCPzMHvY</a:t>
            </a:r>
          </a:p>
          <a:p>
            <a:pPr rtl="0" algn="ctr">
              <a:spcBef>
                <a:spcPts val="0"/>
              </a:spcBef>
              <a:buNone/>
            </a:pPr>
            <a:r>
              <a:t/>
            </a:r>
            <a:endParaRPr/>
          </a:p>
          <a:p>
            <a:pPr rtl="0" algn="ctr">
              <a:spcBef>
                <a:spcPts val="0"/>
              </a:spcBef>
              <a:buNone/>
            </a:pPr>
            <a:r>
              <a:t/>
            </a:r>
            <a:endParaRPr/>
          </a:p>
          <a:p>
            <a:pPr>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u="sng">
                <a:solidFill>
                  <a:schemeClr val="accent5"/>
                </a:solidFill>
              </a:rPr>
              <a:t>References</a:t>
            </a:r>
          </a:p>
        </p:txBody>
      </p:sp>
      <p:sp>
        <p:nvSpPr>
          <p:cNvPr id="100" name="Shape 100"/>
          <p:cNvSpPr txBox="1"/>
          <p:nvPr/>
        </p:nvSpPr>
        <p:spPr>
          <a:xfrm>
            <a:off x="480500" y="1179400"/>
            <a:ext cx="8229600" cy="3625500"/>
          </a:xfrm>
          <a:prstGeom prst="rect">
            <a:avLst/>
          </a:prstGeom>
          <a:noFill/>
          <a:ln>
            <a:noFill/>
          </a:ln>
        </p:spPr>
        <p:txBody>
          <a:bodyPr anchorCtr="0" anchor="t" bIns="91425" lIns="91425" rIns="91425" tIns="91425">
            <a:noAutofit/>
          </a:bodyPr>
          <a:lstStyle/>
          <a:p>
            <a:pPr rtl="0" algn="ctr">
              <a:spcBef>
                <a:spcPts val="0"/>
              </a:spcBef>
              <a:buNone/>
            </a:pPr>
            <a:r>
              <a:rPr lang="en" u="sng">
                <a:solidFill>
                  <a:schemeClr val="hlink"/>
                </a:solidFill>
                <a:hlinkClick r:id="rId3"/>
              </a:rPr>
              <a:t>http://www.speedofanimals.com/animals/cheetah?g=t</a:t>
            </a:r>
          </a:p>
          <a:p>
            <a:pPr rtl="0" algn="ctr">
              <a:spcBef>
                <a:spcPts val="0"/>
              </a:spcBef>
              <a:buNone/>
            </a:pPr>
            <a:r>
              <a:t/>
            </a:r>
            <a:endParaRPr>
              <a:solidFill>
                <a:schemeClr val="lt2"/>
              </a:solidFill>
            </a:endParaRPr>
          </a:p>
          <a:p>
            <a:pPr rtl="0" algn="ctr">
              <a:spcBef>
                <a:spcPts val="0"/>
              </a:spcBef>
              <a:buNone/>
            </a:pPr>
            <a:r>
              <a:rPr lang="en" u="sng">
                <a:solidFill>
                  <a:schemeClr val="hlink"/>
                </a:solidFill>
                <a:hlinkClick r:id="rId4"/>
              </a:rPr>
              <a:t>http://ielc.libguides.com/content.php?pid=658823&amp;sid=5456881</a:t>
            </a:r>
          </a:p>
          <a:p>
            <a:pPr rtl="0" algn="ctr">
              <a:spcBef>
                <a:spcPts val="0"/>
              </a:spcBef>
              <a:buNone/>
            </a:pPr>
            <a:r>
              <a:t/>
            </a:r>
            <a:endParaRPr>
              <a:solidFill>
                <a:schemeClr val="lt2"/>
              </a:solidFill>
            </a:endParaRPr>
          </a:p>
          <a:p>
            <a:pPr rtl="0" algn="ctr">
              <a:spcBef>
                <a:spcPts val="0"/>
              </a:spcBef>
              <a:buNone/>
            </a:pPr>
            <a:r>
              <a:rPr lang="en" u="sng">
                <a:solidFill>
                  <a:schemeClr val="hlink"/>
                </a:solidFill>
                <a:hlinkClick r:id="rId5"/>
              </a:rPr>
              <a:t>http://cheetah.org/about-the-cheetah/</a:t>
            </a:r>
          </a:p>
          <a:p>
            <a:pPr rtl="0" algn="ctr">
              <a:spcBef>
                <a:spcPts val="0"/>
              </a:spcBef>
              <a:buNone/>
            </a:pPr>
            <a:r>
              <a:t/>
            </a:r>
            <a:endParaRPr>
              <a:solidFill>
                <a:schemeClr val="lt2"/>
              </a:solidFill>
            </a:endParaRPr>
          </a:p>
          <a:p>
            <a:pPr rtl="0" algn="ctr">
              <a:spcBef>
                <a:spcPts val="0"/>
              </a:spcBef>
              <a:buNone/>
            </a:pPr>
            <a:r>
              <a:rPr lang="en" u="sng">
                <a:solidFill>
                  <a:schemeClr val="hlink"/>
                </a:solidFill>
                <a:hlinkClick r:id="rId6"/>
              </a:rPr>
              <a:t>http://bigcatrescue.org/cheetah-facts/</a:t>
            </a:r>
          </a:p>
          <a:p>
            <a:pPr rtl="0" algn="ctr">
              <a:spcBef>
                <a:spcPts val="0"/>
              </a:spcBef>
              <a:buNone/>
            </a:pPr>
            <a:r>
              <a:t/>
            </a:r>
            <a:endParaRPr>
              <a:solidFill>
                <a:schemeClr val="lt2"/>
              </a:solidFill>
            </a:endParaRPr>
          </a:p>
          <a:p>
            <a:pPr rtl="0" algn="ctr">
              <a:spcBef>
                <a:spcPts val="0"/>
              </a:spcBef>
              <a:buNone/>
            </a:pPr>
            <a:r>
              <a:rPr lang="en" u="sng">
                <a:solidFill>
                  <a:schemeClr val="hlink"/>
                </a:solidFill>
                <a:hlinkClick r:id="rId7"/>
              </a:rPr>
              <a:t>http://www.conservationinstitute.org/cheetah-facts/</a:t>
            </a:r>
          </a:p>
          <a:p>
            <a:pPr rtl="0" algn="ctr">
              <a:spcBef>
                <a:spcPts val="0"/>
              </a:spcBef>
              <a:buNone/>
            </a:pPr>
            <a:r>
              <a:t/>
            </a:r>
            <a:endParaRPr>
              <a:solidFill>
                <a:schemeClr val="lt2"/>
              </a:solidFill>
            </a:endParaRPr>
          </a:p>
          <a:p>
            <a:pPr rtl="0" algn="ctr">
              <a:spcBef>
                <a:spcPts val="0"/>
              </a:spcBef>
              <a:buNone/>
            </a:pPr>
            <a:r>
              <a:t/>
            </a:r>
            <a:endParaRPr>
              <a:solidFill>
                <a:schemeClr val="lt2"/>
              </a:solidFill>
            </a:endParaRPr>
          </a:p>
          <a:p>
            <a:pPr algn="ctr">
              <a:spcBef>
                <a:spcPts val="0"/>
              </a:spcBef>
              <a:buNone/>
            </a:pPr>
            <a:r>
              <a:t/>
            </a:r>
            <a:endParaRPr>
              <a:solidFill>
                <a:schemeClr val="lt2"/>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u="sng">
                <a:solidFill>
                  <a:schemeClr val="accent5"/>
                </a:solidFill>
              </a:rPr>
              <a:t>Taxonomy</a:t>
            </a:r>
          </a:p>
        </p:txBody>
      </p:sp>
      <p:sp>
        <p:nvSpPr>
          <p:cNvPr id="37" name="Shape 37"/>
          <p:cNvSpPr txBox="1"/>
          <p:nvPr/>
        </p:nvSpPr>
        <p:spPr>
          <a:xfrm>
            <a:off x="457350" y="1234000"/>
            <a:ext cx="8229600" cy="3614700"/>
          </a:xfrm>
          <a:prstGeom prst="rect">
            <a:avLst/>
          </a:prstGeom>
          <a:noFill/>
          <a:ln>
            <a:noFill/>
          </a:ln>
        </p:spPr>
        <p:txBody>
          <a:bodyPr anchorCtr="0" anchor="t" bIns="91425" lIns="91425" rIns="91425" tIns="91425">
            <a:noAutofit/>
          </a:bodyPr>
          <a:lstStyle/>
          <a:p>
            <a:pPr lvl="0" rtl="0" algn="ctr">
              <a:spcBef>
                <a:spcPts val="0"/>
              </a:spcBef>
              <a:buNone/>
            </a:pPr>
            <a:r>
              <a:rPr lang="en" sz="2200">
                <a:solidFill>
                  <a:srgbClr val="CCCCCC"/>
                </a:solidFill>
              </a:rPr>
              <a:t>Kingdom: Animalia</a:t>
            </a:r>
          </a:p>
          <a:p>
            <a:pPr rtl="0" algn="ctr">
              <a:spcBef>
                <a:spcPts val="0"/>
              </a:spcBef>
              <a:buNone/>
            </a:pPr>
            <a:r>
              <a:rPr lang="en" sz="2200">
                <a:solidFill>
                  <a:srgbClr val="CCCCCC"/>
                </a:solidFill>
              </a:rPr>
              <a:t>Phylum: Chordata</a:t>
            </a:r>
          </a:p>
          <a:p>
            <a:pPr rtl="0" algn="ctr">
              <a:spcBef>
                <a:spcPts val="0"/>
              </a:spcBef>
              <a:buNone/>
            </a:pPr>
            <a:r>
              <a:rPr lang="en" sz="2200">
                <a:solidFill>
                  <a:srgbClr val="CCCCCC"/>
                </a:solidFill>
              </a:rPr>
              <a:t>Class: Mammalia</a:t>
            </a:r>
          </a:p>
          <a:p>
            <a:pPr rtl="0" algn="ctr">
              <a:spcBef>
                <a:spcPts val="0"/>
              </a:spcBef>
              <a:buNone/>
            </a:pPr>
            <a:r>
              <a:rPr lang="en" sz="2200">
                <a:solidFill>
                  <a:srgbClr val="CCCCCC"/>
                </a:solidFill>
              </a:rPr>
              <a:t>Order: Carnivora</a:t>
            </a:r>
          </a:p>
          <a:p>
            <a:pPr rtl="0" algn="ctr">
              <a:spcBef>
                <a:spcPts val="0"/>
              </a:spcBef>
              <a:buNone/>
            </a:pPr>
            <a:r>
              <a:rPr lang="en" sz="2200">
                <a:solidFill>
                  <a:srgbClr val="CCCCCC"/>
                </a:solidFill>
              </a:rPr>
              <a:t>Family:  Felidae</a:t>
            </a:r>
          </a:p>
          <a:p>
            <a:pPr rtl="0" algn="ctr">
              <a:spcBef>
                <a:spcPts val="0"/>
              </a:spcBef>
              <a:buNone/>
            </a:pPr>
            <a:r>
              <a:rPr lang="en" sz="2200">
                <a:solidFill>
                  <a:srgbClr val="CCCCCC"/>
                </a:solidFill>
              </a:rPr>
              <a:t>Genus: Acinonyx</a:t>
            </a:r>
          </a:p>
          <a:p>
            <a:pPr rtl="0" algn="ctr">
              <a:spcBef>
                <a:spcPts val="0"/>
              </a:spcBef>
              <a:buNone/>
            </a:pPr>
            <a:r>
              <a:rPr lang="en" sz="2200">
                <a:solidFill>
                  <a:srgbClr val="CCCCCC"/>
                </a:solidFill>
              </a:rPr>
              <a:t>Species: Acinonyx Jubatus</a:t>
            </a:r>
          </a:p>
          <a:p>
            <a:pPr rtl="0" algn="ctr">
              <a:spcBef>
                <a:spcPts val="0"/>
              </a:spcBef>
              <a:buNone/>
            </a:pPr>
            <a:r>
              <a:t/>
            </a:r>
            <a:endParaRPr sz="2200" u="sng">
              <a:solidFill>
                <a:srgbClr val="CCCCCC"/>
              </a:solidFill>
            </a:endParaRPr>
          </a:p>
          <a:p>
            <a:pPr rtl="0" algn="ctr">
              <a:spcBef>
                <a:spcPts val="0"/>
              </a:spcBef>
              <a:buNone/>
            </a:pPr>
            <a:r>
              <a:rPr lang="en" sz="2200" u="sng">
                <a:solidFill>
                  <a:srgbClr val="CCCCCC"/>
                </a:solidFill>
              </a:rPr>
              <a:t>Common Name</a:t>
            </a:r>
          </a:p>
          <a:p>
            <a:pPr algn="ctr">
              <a:spcBef>
                <a:spcPts val="0"/>
              </a:spcBef>
              <a:buNone/>
            </a:pPr>
            <a:r>
              <a:rPr lang="en" sz="2200">
                <a:solidFill>
                  <a:srgbClr val="CCCCCC"/>
                </a:solidFill>
              </a:rPr>
              <a:t>Leopard, Lion, Tiger, Jaguar, Snow Leopard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x="0" y="0"/>
          <a:ext cx="0" cy="0"/>
          <a:chOff x="0" y="0"/>
          <a:chExt cx="0" cy="0"/>
        </a:xfrm>
      </p:grpSpPr>
      <p:sp>
        <p:nvSpPr>
          <p:cNvPr id="42" name="Shape 42"/>
          <p:cNvSpPr txBox="1"/>
          <p:nvPr>
            <p:ph type="title"/>
          </p:nvPr>
        </p:nvSpPr>
        <p:spPr>
          <a:xfrm>
            <a:off x="457200" y="205975"/>
            <a:ext cx="8229600" cy="569399"/>
          </a:xfrm>
          <a:prstGeom prst="rect">
            <a:avLst/>
          </a:prstGeom>
        </p:spPr>
        <p:txBody>
          <a:bodyPr anchorCtr="0" anchor="b" bIns="91425" lIns="91425" rIns="91425" tIns="91425">
            <a:noAutofit/>
          </a:bodyPr>
          <a:lstStyle/>
          <a:p>
            <a:pPr algn="ctr">
              <a:spcBef>
                <a:spcPts val="0"/>
              </a:spcBef>
              <a:buNone/>
            </a:pPr>
            <a:r>
              <a:rPr lang="en" sz="3400" u="sng">
                <a:solidFill>
                  <a:schemeClr val="accent5"/>
                </a:solidFill>
              </a:rPr>
              <a:t>Geographic Location</a:t>
            </a:r>
          </a:p>
        </p:txBody>
      </p:sp>
      <p:pic>
        <p:nvPicPr>
          <p:cNvPr id="43" name="Shape 43"/>
          <p:cNvPicPr preferRelativeResize="0"/>
          <p:nvPr/>
        </p:nvPicPr>
        <p:blipFill>
          <a:blip r:embed="rId3">
            <a:alphaModFix/>
          </a:blip>
          <a:stretch>
            <a:fillRect/>
          </a:stretch>
        </p:blipFill>
        <p:spPr>
          <a:xfrm>
            <a:off x="1419650" y="906475"/>
            <a:ext cx="6322900" cy="40227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u="sng">
                <a:solidFill>
                  <a:schemeClr val="accent5"/>
                </a:solidFill>
              </a:rPr>
              <a:t>Basic Form and Function</a:t>
            </a:r>
          </a:p>
        </p:txBody>
      </p:sp>
      <p:pic>
        <p:nvPicPr>
          <p:cNvPr id="49" name="Shape 49"/>
          <p:cNvPicPr preferRelativeResize="0"/>
          <p:nvPr/>
        </p:nvPicPr>
        <p:blipFill>
          <a:blip r:embed="rId3">
            <a:alphaModFix/>
          </a:blip>
          <a:stretch>
            <a:fillRect/>
          </a:stretch>
        </p:blipFill>
        <p:spPr>
          <a:xfrm>
            <a:off x="457200" y="1063375"/>
            <a:ext cx="3805399" cy="1775924"/>
          </a:xfrm>
          <a:prstGeom prst="rect">
            <a:avLst/>
          </a:prstGeom>
          <a:noFill/>
          <a:ln>
            <a:noFill/>
          </a:ln>
        </p:spPr>
      </p:pic>
      <p:sp>
        <p:nvSpPr>
          <p:cNvPr id="50" name="Shape 50"/>
          <p:cNvSpPr txBox="1"/>
          <p:nvPr/>
        </p:nvSpPr>
        <p:spPr>
          <a:xfrm>
            <a:off x="4569900" y="1063375"/>
            <a:ext cx="4226099" cy="3785100"/>
          </a:xfrm>
          <a:prstGeom prst="rect">
            <a:avLst/>
          </a:prstGeom>
          <a:noFill/>
          <a:ln>
            <a:noFill/>
          </a:ln>
        </p:spPr>
        <p:txBody>
          <a:bodyPr anchorCtr="0" anchor="t" bIns="91425" lIns="91425" rIns="91425" tIns="91425">
            <a:noAutofit/>
          </a:bodyPr>
          <a:lstStyle/>
          <a:p>
            <a:pPr indent="-330200" lvl="0" marL="457200" rtl="0">
              <a:spcBef>
                <a:spcPts val="0"/>
              </a:spcBef>
              <a:buClr>
                <a:srgbClr val="CCCCCC"/>
              </a:buClr>
              <a:buSzPct val="100000"/>
              <a:buFont typeface="Arial"/>
              <a:buChar char="●"/>
            </a:pPr>
            <a:r>
              <a:rPr lang="en" sz="1600">
                <a:solidFill>
                  <a:srgbClr val="CCCCCC"/>
                </a:solidFill>
              </a:rPr>
              <a:t>Specialized muscles allow them to achieve a greater stride for faster acceleration.</a:t>
            </a:r>
          </a:p>
          <a:p>
            <a:pPr indent="-330200" lvl="0" marL="457200" rtl="0">
              <a:spcBef>
                <a:spcPts val="0"/>
              </a:spcBef>
              <a:buClr>
                <a:srgbClr val="CCCCCC"/>
              </a:buClr>
              <a:buSzPct val="100000"/>
              <a:buFont typeface="Arial"/>
              <a:buChar char="●"/>
            </a:pPr>
            <a:r>
              <a:rPr lang="en" sz="1600">
                <a:solidFill>
                  <a:srgbClr val="CCCCCC"/>
                </a:solidFill>
              </a:rPr>
              <a:t>Spots used for camouflage and helps hunt their prey</a:t>
            </a:r>
          </a:p>
          <a:p>
            <a:pPr indent="-330200" lvl="0" marL="457200" rtl="0">
              <a:spcBef>
                <a:spcPts val="0"/>
              </a:spcBef>
              <a:buClr>
                <a:srgbClr val="CCCCCC"/>
              </a:buClr>
              <a:buSzPct val="100000"/>
              <a:buFont typeface="Arial"/>
              <a:buChar char="●"/>
            </a:pPr>
            <a:r>
              <a:rPr lang="en" sz="1600">
                <a:solidFill>
                  <a:srgbClr val="CCCCCC"/>
                </a:solidFill>
              </a:rPr>
              <a:t>Feet that have hard and less rounded pads that allow them to  have more traction and make sharp turns.  </a:t>
            </a:r>
          </a:p>
          <a:p>
            <a:pPr indent="-330200" lvl="0" marL="457200" rtl="0">
              <a:spcBef>
                <a:spcPts val="0"/>
              </a:spcBef>
              <a:buClr>
                <a:srgbClr val="CCCCCC"/>
              </a:buClr>
              <a:buSzPct val="100000"/>
              <a:buFont typeface="Arial"/>
              <a:buChar char="●"/>
            </a:pPr>
            <a:r>
              <a:rPr lang="en" sz="1600">
                <a:solidFill>
                  <a:srgbClr val="CCCCCC"/>
                </a:solidFill>
              </a:rPr>
              <a:t>Semi-retractable claws to grab the ground for traction.</a:t>
            </a:r>
          </a:p>
          <a:p>
            <a:pPr indent="-330200" lvl="0" marL="457200" rtl="0">
              <a:spcBef>
                <a:spcPts val="0"/>
              </a:spcBef>
              <a:buClr>
                <a:srgbClr val="CCCCCC"/>
              </a:buClr>
              <a:buSzPct val="100000"/>
              <a:buFont typeface="Arial"/>
              <a:buChar char="●"/>
            </a:pPr>
            <a:r>
              <a:rPr lang="en" sz="1600">
                <a:solidFill>
                  <a:srgbClr val="CCCCCC"/>
                </a:solidFill>
              </a:rPr>
              <a:t>Flexible spine that makes their long stride and speed possible.</a:t>
            </a:r>
          </a:p>
          <a:p>
            <a:pPr indent="-330200" lvl="0" marL="457200" rtl="0">
              <a:spcBef>
                <a:spcPts val="0"/>
              </a:spcBef>
              <a:buClr>
                <a:srgbClr val="CCCCCC"/>
              </a:buClr>
              <a:buSzPct val="100000"/>
              <a:buFont typeface="Arial"/>
              <a:buChar char="●"/>
            </a:pPr>
            <a:r>
              <a:rPr lang="en" sz="1600">
                <a:solidFill>
                  <a:srgbClr val="CCCCCC"/>
                </a:solidFill>
              </a:rPr>
              <a:t>Tail for balance.</a:t>
            </a:r>
          </a:p>
          <a:p>
            <a:pPr indent="-330200" lvl="0" marL="457200">
              <a:spcBef>
                <a:spcPts val="0"/>
              </a:spcBef>
              <a:buClr>
                <a:srgbClr val="CCCCCC"/>
              </a:buClr>
              <a:buSzPct val="100000"/>
              <a:buFont typeface="Arial"/>
              <a:buChar char="●"/>
            </a:pPr>
            <a:r>
              <a:rPr lang="en" sz="1600">
                <a:solidFill>
                  <a:srgbClr val="CCCCCC"/>
                </a:solidFill>
              </a:rPr>
              <a:t>Tear marks to help reflect the sun.</a:t>
            </a:r>
          </a:p>
        </p:txBody>
      </p:sp>
      <p:pic>
        <p:nvPicPr>
          <p:cNvPr id="51" name="Shape 51"/>
          <p:cNvPicPr preferRelativeResize="0"/>
          <p:nvPr/>
        </p:nvPicPr>
        <p:blipFill>
          <a:blip r:embed="rId4">
            <a:alphaModFix/>
          </a:blip>
          <a:stretch>
            <a:fillRect/>
          </a:stretch>
        </p:blipFill>
        <p:spPr>
          <a:xfrm>
            <a:off x="737501" y="3000625"/>
            <a:ext cx="3244799" cy="18478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u="sng">
                <a:solidFill>
                  <a:schemeClr val="accent5"/>
                </a:solidFill>
              </a:rPr>
              <a:t>Size and Speed</a:t>
            </a:r>
          </a:p>
        </p:txBody>
      </p:sp>
      <p:pic>
        <p:nvPicPr>
          <p:cNvPr id="57" name="Shape 57"/>
          <p:cNvPicPr preferRelativeResize="0"/>
          <p:nvPr/>
        </p:nvPicPr>
        <p:blipFill>
          <a:blip r:embed="rId3">
            <a:alphaModFix/>
          </a:blip>
          <a:stretch>
            <a:fillRect/>
          </a:stretch>
        </p:blipFill>
        <p:spPr>
          <a:xfrm>
            <a:off x="4546525" y="1236000"/>
            <a:ext cx="4140275" cy="3079549"/>
          </a:xfrm>
          <a:prstGeom prst="rect">
            <a:avLst/>
          </a:prstGeom>
          <a:noFill/>
          <a:ln>
            <a:noFill/>
          </a:ln>
        </p:spPr>
      </p:pic>
      <p:sp>
        <p:nvSpPr>
          <p:cNvPr id="58" name="Shape 58"/>
          <p:cNvSpPr txBox="1"/>
          <p:nvPr/>
        </p:nvSpPr>
        <p:spPr>
          <a:xfrm>
            <a:off x="283925" y="1063375"/>
            <a:ext cx="4040699" cy="3424800"/>
          </a:xfrm>
          <a:prstGeom prst="rect">
            <a:avLst/>
          </a:prstGeom>
          <a:noFill/>
          <a:ln>
            <a:noFill/>
          </a:ln>
        </p:spPr>
        <p:txBody>
          <a:bodyPr anchorCtr="0" anchor="t" bIns="91425" lIns="91425" rIns="91425" tIns="91425">
            <a:noAutofit/>
          </a:bodyPr>
          <a:lstStyle/>
          <a:p>
            <a:pPr rtl="0">
              <a:spcBef>
                <a:spcPts val="0"/>
              </a:spcBef>
              <a:buNone/>
            </a:pPr>
            <a:r>
              <a:rPr lang="en" u="sng">
                <a:solidFill>
                  <a:srgbClr val="CCCCCC"/>
                </a:solidFill>
              </a:rPr>
              <a:t>Speed:</a:t>
            </a:r>
          </a:p>
          <a:p>
            <a:pPr indent="-317500" lvl="0" marL="457200" rtl="0">
              <a:spcBef>
                <a:spcPts val="0"/>
              </a:spcBef>
              <a:buClr>
                <a:srgbClr val="CCCCCC"/>
              </a:buClr>
              <a:buSzPct val="100000"/>
              <a:buFont typeface="Arial"/>
              <a:buChar char="●"/>
            </a:pPr>
            <a:r>
              <a:rPr lang="en">
                <a:solidFill>
                  <a:srgbClr val="CCCCCC"/>
                </a:solidFill>
              </a:rPr>
              <a:t>Accelerates from 0-64 mph in three seconds.</a:t>
            </a:r>
          </a:p>
          <a:p>
            <a:pPr indent="-317500" lvl="0" marL="457200" rtl="0">
              <a:spcBef>
                <a:spcPts val="0"/>
              </a:spcBef>
              <a:buClr>
                <a:srgbClr val="CCCCCC"/>
              </a:buClr>
              <a:buSzPct val="100000"/>
              <a:buFont typeface="Arial"/>
              <a:buChar char="●"/>
            </a:pPr>
            <a:r>
              <a:rPr lang="en">
                <a:solidFill>
                  <a:srgbClr val="CCCCCC"/>
                </a:solidFill>
              </a:rPr>
              <a:t>Top speed is around 70 mph.</a:t>
            </a:r>
          </a:p>
          <a:p>
            <a:pPr indent="-317500" lvl="0" marL="457200" rtl="0">
              <a:spcBef>
                <a:spcPts val="0"/>
              </a:spcBef>
              <a:buClr>
                <a:srgbClr val="CCCCCC"/>
              </a:buClr>
              <a:buSzPct val="100000"/>
              <a:buFont typeface="Arial"/>
              <a:buChar char="●"/>
            </a:pPr>
            <a:r>
              <a:rPr lang="en">
                <a:solidFill>
                  <a:srgbClr val="CCCCCC"/>
                </a:solidFill>
              </a:rPr>
              <a:t>During hunting and running they hit about 93 km/h.</a:t>
            </a:r>
          </a:p>
          <a:p>
            <a:pPr indent="-317500" lvl="0" marL="457200" rtl="0">
              <a:spcBef>
                <a:spcPts val="0"/>
              </a:spcBef>
              <a:buClr>
                <a:srgbClr val="CCCCCC"/>
              </a:buClr>
              <a:buSzPct val="100000"/>
              <a:buFont typeface="Arial"/>
              <a:buChar char="●"/>
            </a:pPr>
            <a:r>
              <a:rPr lang="en">
                <a:solidFill>
                  <a:srgbClr val="CCCCCC"/>
                </a:solidFill>
              </a:rPr>
              <a:t>In short bursts and running they hit about 112-120 km/h.</a:t>
            </a:r>
          </a:p>
          <a:p>
            <a:pPr rtl="0">
              <a:spcBef>
                <a:spcPts val="0"/>
              </a:spcBef>
              <a:buNone/>
            </a:pPr>
            <a:r>
              <a:t/>
            </a:r>
            <a:endParaRPr>
              <a:solidFill>
                <a:srgbClr val="CCCCCC"/>
              </a:solidFill>
            </a:endParaRPr>
          </a:p>
          <a:p>
            <a:pPr rtl="0">
              <a:spcBef>
                <a:spcPts val="0"/>
              </a:spcBef>
              <a:buNone/>
            </a:pPr>
            <a:r>
              <a:rPr lang="en">
                <a:solidFill>
                  <a:srgbClr val="CCCCCC"/>
                </a:solidFill>
              </a:rPr>
              <a:t>Size:</a:t>
            </a:r>
          </a:p>
          <a:p>
            <a:pPr indent="-317500" lvl="0" marL="457200" rtl="0">
              <a:spcBef>
                <a:spcPts val="0"/>
              </a:spcBef>
              <a:buClr>
                <a:srgbClr val="CCCCCC"/>
              </a:buClr>
              <a:buSzPct val="100000"/>
              <a:buFont typeface="Arial"/>
              <a:buChar char="●"/>
            </a:pPr>
            <a:r>
              <a:rPr lang="en">
                <a:solidFill>
                  <a:srgbClr val="CCCCCC"/>
                </a:solidFill>
              </a:rPr>
              <a:t>Can be from 83 to 145 lbs.</a:t>
            </a:r>
          </a:p>
          <a:p>
            <a:pPr indent="-317500" lvl="0" marL="457200">
              <a:spcBef>
                <a:spcPts val="0"/>
              </a:spcBef>
              <a:buClr>
                <a:srgbClr val="CCCCCC"/>
              </a:buClr>
              <a:buSzPct val="100000"/>
              <a:buFont typeface="Arial"/>
              <a:buChar char="●"/>
            </a:pPr>
            <a:r>
              <a:rPr lang="en">
                <a:solidFill>
                  <a:srgbClr val="CCCCCC"/>
                </a:solidFill>
              </a:rPr>
              <a:t>70” to 86”</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u="sng">
                <a:solidFill>
                  <a:schemeClr val="accent5"/>
                </a:solidFill>
              </a:rPr>
              <a:t>Food</a:t>
            </a:r>
          </a:p>
        </p:txBody>
      </p:sp>
      <p:sp>
        <p:nvSpPr>
          <p:cNvPr id="64" name="Shape 64"/>
          <p:cNvSpPr txBox="1"/>
          <p:nvPr/>
        </p:nvSpPr>
        <p:spPr>
          <a:xfrm>
            <a:off x="457150" y="1249300"/>
            <a:ext cx="8229600" cy="3477899"/>
          </a:xfrm>
          <a:prstGeom prst="rect">
            <a:avLst/>
          </a:prstGeom>
          <a:noFill/>
          <a:ln>
            <a:noFill/>
          </a:ln>
        </p:spPr>
        <p:txBody>
          <a:bodyPr anchorCtr="0" anchor="t" bIns="91425" lIns="91425" rIns="91425" tIns="91425">
            <a:noAutofit/>
          </a:bodyPr>
          <a:lstStyle/>
          <a:p>
            <a:pPr>
              <a:spcBef>
                <a:spcPts val="0"/>
              </a:spcBef>
              <a:buNone/>
            </a:pPr>
            <a:r>
              <a:rPr lang="en" sz="1800">
                <a:solidFill>
                  <a:srgbClr val="CCCCCC"/>
                </a:solidFill>
              </a:rPr>
              <a:t>They are carnivorous animals.  When preying on animals they will stalk the animal first, then attack and kill the animal.  They prey on animals such as gazelles, wildebeest calves, impalas, and other animals that have small hoofs that are in the habitat.  They also prey on rabbits, birds, hares, antelopes and warthogs.  The food that they kill must be eaten quickly or hidden from other animals that might steal it.  Cheetahs can also live off of a drink of water for three to four days.  </a:t>
            </a:r>
          </a:p>
        </p:txBody>
      </p:sp>
      <p:pic>
        <p:nvPicPr>
          <p:cNvPr id="65" name="Shape 65"/>
          <p:cNvPicPr preferRelativeResize="0"/>
          <p:nvPr/>
        </p:nvPicPr>
        <p:blipFill>
          <a:blip r:embed="rId3">
            <a:alphaModFix/>
          </a:blip>
          <a:stretch>
            <a:fillRect/>
          </a:stretch>
        </p:blipFill>
        <p:spPr>
          <a:xfrm>
            <a:off x="2948800" y="3113575"/>
            <a:ext cx="3308924" cy="17526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457200" y="205975"/>
            <a:ext cx="8229600" cy="683099"/>
          </a:xfrm>
          <a:prstGeom prst="rect">
            <a:avLst/>
          </a:prstGeom>
        </p:spPr>
        <p:txBody>
          <a:bodyPr anchorCtr="0" anchor="b" bIns="91425" lIns="91425" rIns="91425" tIns="91425">
            <a:noAutofit/>
          </a:bodyPr>
          <a:lstStyle/>
          <a:p>
            <a:pPr algn="ctr">
              <a:spcBef>
                <a:spcPts val="0"/>
              </a:spcBef>
              <a:buNone/>
            </a:pPr>
            <a:r>
              <a:rPr lang="en" u="sng">
                <a:solidFill>
                  <a:schemeClr val="accent5"/>
                </a:solidFill>
              </a:rPr>
              <a:t>Behavior</a:t>
            </a:r>
          </a:p>
        </p:txBody>
      </p:sp>
      <p:sp>
        <p:nvSpPr>
          <p:cNvPr id="71" name="Shape 71"/>
          <p:cNvSpPr txBox="1"/>
          <p:nvPr/>
        </p:nvSpPr>
        <p:spPr>
          <a:xfrm>
            <a:off x="457225" y="945425"/>
            <a:ext cx="8229600" cy="3860400"/>
          </a:xfrm>
          <a:prstGeom prst="rect">
            <a:avLst/>
          </a:prstGeom>
          <a:noFill/>
          <a:ln>
            <a:noFill/>
          </a:ln>
        </p:spPr>
        <p:txBody>
          <a:bodyPr anchorCtr="0" anchor="t" bIns="91425" lIns="91425" rIns="91425" tIns="91425">
            <a:noAutofit/>
          </a:bodyPr>
          <a:lstStyle/>
          <a:p>
            <a:pPr indent="-342900" lvl="0" marL="457200" rtl="0">
              <a:spcBef>
                <a:spcPts val="0"/>
              </a:spcBef>
              <a:buClr>
                <a:schemeClr val="lt2"/>
              </a:buClr>
              <a:buSzPct val="100000"/>
              <a:buFont typeface="Arial"/>
              <a:buChar char="●"/>
            </a:pPr>
            <a:r>
              <a:rPr lang="en" sz="1800">
                <a:solidFill>
                  <a:schemeClr val="lt2"/>
                </a:solidFill>
              </a:rPr>
              <a:t>Hunt prey during daytime due to poor night vision.</a:t>
            </a:r>
          </a:p>
          <a:p>
            <a:pPr indent="-342900" lvl="0" marL="457200" rtl="0">
              <a:spcBef>
                <a:spcPts val="0"/>
              </a:spcBef>
              <a:buClr>
                <a:schemeClr val="lt2"/>
              </a:buClr>
              <a:buSzPct val="100000"/>
              <a:buFont typeface="Arial"/>
              <a:buChar char="●"/>
            </a:pPr>
            <a:r>
              <a:rPr lang="en" sz="1800">
                <a:solidFill>
                  <a:schemeClr val="lt2"/>
                </a:solidFill>
              </a:rPr>
              <a:t>Solitary animals, while females raise the cubs in solitude.</a:t>
            </a:r>
          </a:p>
          <a:p>
            <a:pPr indent="-342900" lvl="0" marL="457200" rtl="0">
              <a:spcBef>
                <a:spcPts val="0"/>
              </a:spcBef>
              <a:buClr>
                <a:schemeClr val="lt2"/>
              </a:buClr>
              <a:buSzPct val="100000"/>
              <a:buFont typeface="Arial"/>
              <a:buChar char="●"/>
            </a:pPr>
            <a:r>
              <a:rPr lang="en" sz="1800">
                <a:solidFill>
                  <a:schemeClr val="lt2"/>
                </a:solidFill>
              </a:rPr>
              <a:t>Most sociable cat because siblings will stay together for six months after leaving the mother.</a:t>
            </a:r>
          </a:p>
          <a:p>
            <a:pPr indent="-342900" lvl="0" marL="457200" rtl="0">
              <a:spcBef>
                <a:spcPts val="0"/>
              </a:spcBef>
              <a:buClr>
                <a:schemeClr val="lt2"/>
              </a:buClr>
              <a:buSzPct val="100000"/>
              <a:buFont typeface="Arial"/>
              <a:buChar char="●"/>
            </a:pPr>
            <a:r>
              <a:rPr lang="en" sz="1800">
                <a:solidFill>
                  <a:schemeClr val="lt2"/>
                </a:solidFill>
              </a:rPr>
              <a:t>The male cheetahs usually will live in small group of brothers for life.</a:t>
            </a:r>
          </a:p>
          <a:p>
            <a:pPr indent="-342900" lvl="0" marL="457200" rtl="0">
              <a:spcBef>
                <a:spcPts val="0"/>
              </a:spcBef>
              <a:buClr>
                <a:schemeClr val="lt2"/>
              </a:buClr>
              <a:buSzPct val="100000"/>
              <a:buFont typeface="Arial"/>
              <a:buChar char="●"/>
            </a:pPr>
            <a:r>
              <a:rPr lang="en" sz="1800">
                <a:solidFill>
                  <a:schemeClr val="lt2"/>
                </a:solidFill>
              </a:rPr>
              <a:t>When mating the men become aggressive towards each other.</a:t>
            </a:r>
          </a:p>
          <a:p>
            <a:pPr indent="-355600" lvl="0" marL="457200">
              <a:spcBef>
                <a:spcPts val="0"/>
              </a:spcBef>
              <a:buClr>
                <a:schemeClr val="lt2"/>
              </a:buClr>
              <a:buSzPct val="111111"/>
              <a:buFont typeface="Arial"/>
              <a:buChar char="●"/>
            </a:pPr>
            <a:r>
              <a:rPr lang="en" sz="1800">
                <a:solidFill>
                  <a:schemeClr val="lt2"/>
                </a:solidFill>
              </a:rPr>
              <a:t>They will give up their food to another animal to avoid a fight.</a:t>
            </a:r>
            <a:r>
              <a:rPr lang="en" sz="2000">
                <a:solidFill>
                  <a:schemeClr val="lt2"/>
                </a:solidFill>
              </a:rPr>
              <a:t> </a:t>
            </a:r>
          </a:p>
        </p:txBody>
      </p:sp>
      <p:pic>
        <p:nvPicPr>
          <p:cNvPr id="72" name="Shape 72"/>
          <p:cNvPicPr preferRelativeResize="0"/>
          <p:nvPr/>
        </p:nvPicPr>
        <p:blipFill>
          <a:blip r:embed="rId3">
            <a:alphaModFix/>
          </a:blip>
          <a:stretch>
            <a:fillRect/>
          </a:stretch>
        </p:blipFill>
        <p:spPr>
          <a:xfrm>
            <a:off x="4918400" y="3130275"/>
            <a:ext cx="3263600" cy="1866900"/>
          </a:xfrm>
          <a:prstGeom prst="rect">
            <a:avLst/>
          </a:prstGeom>
          <a:noFill/>
          <a:ln>
            <a:noFill/>
          </a:ln>
        </p:spPr>
      </p:pic>
      <p:pic>
        <p:nvPicPr>
          <p:cNvPr id="73" name="Shape 73"/>
          <p:cNvPicPr preferRelativeResize="0"/>
          <p:nvPr/>
        </p:nvPicPr>
        <p:blipFill>
          <a:blip r:embed="rId4">
            <a:alphaModFix/>
          </a:blip>
          <a:stretch>
            <a:fillRect/>
          </a:stretch>
        </p:blipFill>
        <p:spPr>
          <a:xfrm>
            <a:off x="909203" y="3144550"/>
            <a:ext cx="3120074" cy="18383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u="sng">
                <a:solidFill>
                  <a:schemeClr val="accent5"/>
                </a:solidFill>
              </a:rPr>
              <a:t>Reproduction</a:t>
            </a:r>
          </a:p>
        </p:txBody>
      </p:sp>
      <p:sp>
        <p:nvSpPr>
          <p:cNvPr id="79" name="Shape 79"/>
          <p:cNvSpPr txBox="1"/>
          <p:nvPr/>
        </p:nvSpPr>
        <p:spPr>
          <a:xfrm>
            <a:off x="457300" y="1193025"/>
            <a:ext cx="8229600" cy="3601500"/>
          </a:xfrm>
          <a:prstGeom prst="rect">
            <a:avLst/>
          </a:prstGeom>
          <a:noFill/>
          <a:ln>
            <a:noFill/>
          </a:ln>
        </p:spPr>
        <p:txBody>
          <a:bodyPr anchorCtr="0" anchor="t" bIns="91425" lIns="91425" rIns="91425" tIns="91425">
            <a:noAutofit/>
          </a:bodyPr>
          <a:lstStyle/>
          <a:p>
            <a:pPr indent="-368300" lvl="0" marL="457200" rtl="0">
              <a:spcBef>
                <a:spcPts val="0"/>
              </a:spcBef>
              <a:buClr>
                <a:schemeClr val="lt2"/>
              </a:buClr>
              <a:buSzPct val="100000"/>
              <a:buFont typeface="Arial"/>
              <a:buChar char="●"/>
            </a:pPr>
            <a:r>
              <a:rPr lang="en" sz="2200">
                <a:solidFill>
                  <a:schemeClr val="lt2"/>
                </a:solidFill>
              </a:rPr>
              <a:t>Males ready to mate at the age of one.</a:t>
            </a:r>
          </a:p>
          <a:p>
            <a:pPr indent="-368300" lvl="0" marL="457200" rtl="0">
              <a:spcBef>
                <a:spcPts val="0"/>
              </a:spcBef>
              <a:buClr>
                <a:schemeClr val="lt2"/>
              </a:buClr>
              <a:buSzPct val="100000"/>
              <a:buFont typeface="Arial"/>
              <a:buChar char="●"/>
            </a:pPr>
            <a:r>
              <a:rPr lang="en" sz="2200">
                <a:solidFill>
                  <a:schemeClr val="lt2"/>
                </a:solidFill>
              </a:rPr>
              <a:t>Females ready to mate at the age of two.</a:t>
            </a:r>
          </a:p>
          <a:p>
            <a:pPr indent="-368300" lvl="0" marL="457200" rtl="0">
              <a:spcBef>
                <a:spcPts val="0"/>
              </a:spcBef>
              <a:buClr>
                <a:schemeClr val="lt2"/>
              </a:buClr>
              <a:buSzPct val="100000"/>
              <a:buFont typeface="Arial"/>
              <a:buChar char="●"/>
            </a:pPr>
            <a:r>
              <a:rPr lang="en" sz="2200">
                <a:solidFill>
                  <a:schemeClr val="lt2"/>
                </a:solidFill>
              </a:rPr>
              <a:t>Cheetahs will mate with more than one.</a:t>
            </a:r>
          </a:p>
          <a:p>
            <a:pPr indent="-368300" lvl="0" marL="457200" rtl="0">
              <a:spcBef>
                <a:spcPts val="0"/>
              </a:spcBef>
              <a:buClr>
                <a:schemeClr val="lt2"/>
              </a:buClr>
              <a:buSzPct val="100000"/>
              <a:buFont typeface="Arial"/>
              <a:buChar char="●"/>
            </a:pPr>
            <a:r>
              <a:rPr lang="en" sz="2200">
                <a:solidFill>
                  <a:schemeClr val="lt2"/>
                </a:solidFill>
              </a:rPr>
              <a:t>No mating season, mate year round.</a:t>
            </a:r>
          </a:p>
          <a:p>
            <a:pPr indent="-368300" lvl="0" marL="457200" rtl="0">
              <a:spcBef>
                <a:spcPts val="0"/>
              </a:spcBef>
              <a:buClr>
                <a:schemeClr val="lt2"/>
              </a:buClr>
              <a:buSzPct val="100000"/>
              <a:buFont typeface="Arial"/>
              <a:buChar char="●"/>
            </a:pPr>
            <a:r>
              <a:rPr lang="en" sz="2200">
                <a:solidFill>
                  <a:schemeClr val="lt2"/>
                </a:solidFill>
              </a:rPr>
              <a:t>Males will not stay with female after mating.</a:t>
            </a:r>
          </a:p>
          <a:p>
            <a:pPr indent="-368300" lvl="0" marL="457200" rtl="0">
              <a:spcBef>
                <a:spcPts val="0"/>
              </a:spcBef>
              <a:buClr>
                <a:schemeClr val="lt2"/>
              </a:buClr>
              <a:buSzPct val="100000"/>
              <a:buFont typeface="Arial"/>
              <a:buChar char="●"/>
            </a:pPr>
            <a:r>
              <a:rPr lang="en" sz="2200">
                <a:solidFill>
                  <a:schemeClr val="lt2"/>
                </a:solidFill>
              </a:rPr>
              <a:t>Pregnancy will last for about three months.</a:t>
            </a:r>
          </a:p>
          <a:p>
            <a:pPr indent="-368300" lvl="0" marL="457200" rtl="0">
              <a:spcBef>
                <a:spcPts val="0"/>
              </a:spcBef>
              <a:buClr>
                <a:schemeClr val="lt2"/>
              </a:buClr>
              <a:buSzPct val="100000"/>
              <a:buFont typeface="Arial"/>
              <a:buChar char="●"/>
            </a:pPr>
            <a:r>
              <a:rPr lang="en" sz="2200">
                <a:solidFill>
                  <a:schemeClr val="lt2"/>
                </a:solidFill>
              </a:rPr>
              <a:t>The litter will be no bigger than 8 cubs.</a:t>
            </a:r>
          </a:p>
          <a:p>
            <a:pPr lvl="0">
              <a:spcBef>
                <a:spcPts val="0"/>
              </a:spcBef>
              <a:buNone/>
            </a:pPr>
            <a:r>
              <a:t/>
            </a:r>
            <a:endParaRPr sz="2000">
              <a:solidFill>
                <a:schemeClr val="lt2"/>
              </a:solidFill>
            </a:endParaRPr>
          </a:p>
        </p:txBody>
      </p:sp>
      <p:pic>
        <p:nvPicPr>
          <p:cNvPr id="80" name="Shape 80"/>
          <p:cNvPicPr preferRelativeResize="0"/>
          <p:nvPr/>
        </p:nvPicPr>
        <p:blipFill>
          <a:blip r:embed="rId3">
            <a:alphaModFix/>
          </a:blip>
          <a:stretch>
            <a:fillRect/>
          </a:stretch>
        </p:blipFill>
        <p:spPr>
          <a:xfrm>
            <a:off x="6052662" y="3370650"/>
            <a:ext cx="2847975" cy="1600200"/>
          </a:xfrm>
          <a:prstGeom prst="rect">
            <a:avLst/>
          </a:prstGeom>
          <a:noFill/>
          <a:ln>
            <a:noFill/>
          </a:ln>
        </p:spPr>
      </p:pic>
      <p:pic>
        <p:nvPicPr>
          <p:cNvPr id="81" name="Shape 81"/>
          <p:cNvPicPr preferRelativeResize="0"/>
          <p:nvPr/>
        </p:nvPicPr>
        <p:blipFill>
          <a:blip r:embed="rId4">
            <a:alphaModFix/>
          </a:blip>
          <a:stretch>
            <a:fillRect/>
          </a:stretch>
        </p:blipFill>
        <p:spPr>
          <a:xfrm>
            <a:off x="6739300" y="832897"/>
            <a:ext cx="1743075" cy="21369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u="sng">
                <a:solidFill>
                  <a:schemeClr val="accent5"/>
                </a:solidFill>
              </a:rPr>
              <a:t>Outlook</a:t>
            </a:r>
          </a:p>
        </p:txBody>
      </p:sp>
      <p:sp>
        <p:nvSpPr>
          <p:cNvPr id="87" name="Shape 87"/>
          <p:cNvSpPr txBox="1"/>
          <p:nvPr/>
        </p:nvSpPr>
        <p:spPr>
          <a:xfrm>
            <a:off x="457300" y="1193025"/>
            <a:ext cx="8229600" cy="3444000"/>
          </a:xfrm>
          <a:prstGeom prst="rect">
            <a:avLst/>
          </a:prstGeom>
          <a:noFill/>
          <a:ln>
            <a:noFill/>
          </a:ln>
        </p:spPr>
        <p:txBody>
          <a:bodyPr anchorCtr="0" anchor="t" bIns="91425" lIns="91425" rIns="91425" tIns="91425">
            <a:noAutofit/>
          </a:bodyPr>
          <a:lstStyle/>
          <a:p>
            <a:pPr>
              <a:spcBef>
                <a:spcPts val="0"/>
              </a:spcBef>
              <a:buNone/>
            </a:pPr>
            <a:r>
              <a:rPr lang="en" sz="2400">
                <a:solidFill>
                  <a:schemeClr val="lt2"/>
                </a:solidFill>
              </a:rPr>
              <a:t>Cheetahs are having a hard time surviving with the taking over of their habitat, loss of prey, and the human-wildlife conflict.  Humans have owned cheetahs before.</a:t>
            </a:r>
          </a:p>
        </p:txBody>
      </p:sp>
      <p:pic>
        <p:nvPicPr>
          <p:cNvPr id="88" name="Shape 88"/>
          <p:cNvPicPr preferRelativeResize="0"/>
          <p:nvPr/>
        </p:nvPicPr>
        <p:blipFill rotWithShape="1">
          <a:blip r:embed="rId3">
            <a:alphaModFix/>
          </a:blip>
          <a:srcRect b="0" l="2143" r="0" t="0"/>
          <a:stretch/>
        </p:blipFill>
        <p:spPr>
          <a:xfrm>
            <a:off x="1847025" y="2544450"/>
            <a:ext cx="5908825" cy="24686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